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60" r:id="rId6"/>
    <p:sldId id="274" r:id="rId7"/>
    <p:sldId id="284" r:id="rId8"/>
    <p:sldId id="275" r:id="rId9"/>
    <p:sldId id="276" r:id="rId10"/>
    <p:sldId id="277" r:id="rId11"/>
    <p:sldId id="278" r:id="rId12"/>
    <p:sldId id="279" r:id="rId13"/>
    <p:sldId id="280" r:id="rId14"/>
    <p:sldId id="291" r:id="rId15"/>
    <p:sldId id="292" r:id="rId16"/>
    <p:sldId id="286" r:id="rId17"/>
    <p:sldId id="261" r:id="rId18"/>
    <p:sldId id="262" r:id="rId19"/>
    <p:sldId id="287" r:id="rId20"/>
    <p:sldId id="265" r:id="rId21"/>
    <p:sldId id="288" r:id="rId22"/>
    <p:sldId id="293" r:id="rId23"/>
    <p:sldId id="294" r:id="rId24"/>
    <p:sldId id="266" r:id="rId25"/>
    <p:sldId id="267" r:id="rId26"/>
    <p:sldId id="297" r:id="rId27"/>
    <p:sldId id="296" r:id="rId28"/>
    <p:sldId id="295" r:id="rId29"/>
    <p:sldId id="268" r:id="rId30"/>
    <p:sldId id="269" r:id="rId31"/>
    <p:sldId id="298" r:id="rId32"/>
    <p:sldId id="299" r:id="rId33"/>
    <p:sldId id="300" r:id="rId34"/>
    <p:sldId id="301" r:id="rId35"/>
    <p:sldId id="270" r:id="rId36"/>
    <p:sldId id="302" r:id="rId37"/>
    <p:sldId id="303" r:id="rId38"/>
    <p:sldId id="304" r:id="rId39"/>
    <p:sldId id="271" r:id="rId40"/>
    <p:sldId id="289" r:id="rId41"/>
    <p:sldId id="305" r:id="rId42"/>
    <p:sldId id="290" r:id="rId43"/>
    <p:sldId id="27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2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24/01/14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12.png"/><Relationship Id="rId5" Type="http://schemas.openxmlformats.org/officeDocument/2006/relationships/image" Target="../media/image20.gif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1338" y="691183"/>
            <a:ext cx="7075462" cy="1914144"/>
          </a:xfrm>
        </p:spPr>
        <p:txBody>
          <a:bodyPr/>
          <a:lstStyle/>
          <a:p>
            <a:r>
              <a:rPr lang="es-ES" sz="4800" b="1" dirty="0" smtClean="0">
                <a:latin typeface="Adobe Caslon Pro"/>
                <a:cs typeface="Adobe Caslon Pro"/>
              </a:rPr>
              <a:t>Apoyo a las fraternidades capuchinas de Hait</a:t>
            </a:r>
            <a:r>
              <a:rPr lang="es-ES" sz="4800" b="1" dirty="0" smtClean="0">
                <a:latin typeface="Adobe Caslon Pro"/>
                <a:cs typeface="Adobe Caslon Pro"/>
              </a:rPr>
              <a:t>í</a:t>
            </a:r>
            <a:endParaRPr lang="es-ES" sz="4800" b="1" dirty="0">
              <a:latin typeface="Adobe Caslon Pro"/>
              <a:cs typeface="Adobe Caslon Pro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1338" y="2935736"/>
            <a:ext cx="7075462" cy="285804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dobe Caslon Pro"/>
                <a:cs typeface="Adobe Caslon Pro"/>
              </a:rPr>
              <a:t>Compra y rehabilitaci</a:t>
            </a:r>
            <a:r>
              <a:rPr lang="es-ES" dirty="0" smtClean="0">
                <a:latin typeface="Adobe Caslon Pro"/>
                <a:cs typeface="Adobe Caslon Pro"/>
              </a:rPr>
              <a:t>ón de edificio para la ubicación del </a:t>
            </a:r>
            <a:r>
              <a:rPr lang="es-ES" dirty="0" err="1" smtClean="0">
                <a:latin typeface="Adobe Caslon Pro"/>
                <a:cs typeface="Adobe Caslon Pro"/>
              </a:rPr>
              <a:t>teologado</a:t>
            </a:r>
            <a:r>
              <a:rPr lang="es-ES" dirty="0" smtClean="0">
                <a:latin typeface="Adobe Caslon Pro"/>
                <a:cs typeface="Adobe Caslon Pro"/>
              </a:rPr>
              <a:t> y fraternidad capuchina de Puerto Príncipe</a:t>
            </a:r>
            <a:endParaRPr lang="es-ES" dirty="0" smtClean="0">
              <a:latin typeface="Adobe Caslon Pro"/>
              <a:cs typeface="Adobe Caslon Pro"/>
            </a:endParaRPr>
          </a:p>
          <a:p>
            <a:endParaRPr lang="es-ES" sz="2400" b="1" dirty="0">
              <a:solidFill>
                <a:schemeClr val="accent6"/>
              </a:solidFill>
              <a:latin typeface="Adobe Caslon Pro"/>
              <a:cs typeface="Adobe Caslon Pro"/>
            </a:endParaRPr>
          </a:p>
          <a:p>
            <a:r>
              <a:rPr lang="es-ES" sz="2400" b="1" dirty="0" smtClean="0">
                <a:solidFill>
                  <a:schemeClr val="accent6"/>
                </a:solidFill>
                <a:latin typeface="Adobe Caslon Pro"/>
                <a:cs typeface="Adobe Caslon Pro"/>
              </a:rPr>
              <a:t>Puerto Pr</a:t>
            </a:r>
            <a:r>
              <a:rPr lang="es-ES" sz="2400" b="1" dirty="0" smtClean="0">
                <a:solidFill>
                  <a:schemeClr val="accent6"/>
                </a:solidFill>
                <a:latin typeface="Adobe Caslon Pro"/>
                <a:cs typeface="Adobe Caslon Pro"/>
              </a:rPr>
              <a:t>íncipe</a:t>
            </a:r>
            <a:r>
              <a:rPr lang="es-ES" sz="2400" b="1" dirty="0" smtClean="0">
                <a:solidFill>
                  <a:schemeClr val="accent6"/>
                </a:solidFill>
                <a:latin typeface="Adobe Caslon Pro"/>
                <a:cs typeface="Adobe Caslon Pro"/>
              </a:rPr>
              <a:t>, Hait</a:t>
            </a:r>
            <a:r>
              <a:rPr lang="es-ES" sz="2400" b="1" dirty="0" smtClean="0">
                <a:solidFill>
                  <a:schemeClr val="accent6"/>
                </a:solidFill>
                <a:latin typeface="Adobe Caslon Pro"/>
                <a:cs typeface="Adobe Caslon Pro"/>
              </a:rPr>
              <a:t>í</a:t>
            </a:r>
            <a:endParaRPr lang="es-ES" sz="2400" b="1" dirty="0">
              <a:solidFill>
                <a:schemeClr val="accent6"/>
              </a:solidFill>
              <a:latin typeface="Adobe Caslon Pro"/>
              <a:cs typeface="Adobe Caslon Pro"/>
            </a:endParaRPr>
          </a:p>
        </p:txBody>
      </p:sp>
      <p:sp>
        <p:nvSpPr>
          <p:cNvPr id="4" name="Rectángulo 3"/>
          <p:cNvSpPr/>
          <p:nvPr/>
        </p:nvSpPr>
        <p:spPr>
          <a:xfrm rot="20943343">
            <a:off x="3979269" y="4907191"/>
            <a:ext cx="4572000" cy="1200328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accent6"/>
                  </a:solidFill>
                  <a:prstDash val="lgDashDotDot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"/>
                <a:cs typeface="Adobe Caslon Pro"/>
              </a:rPr>
              <a:t>PROYECTO FINANCIADO POR LA FRATERNIDAD CAPUCHINA </a:t>
            </a:r>
            <a:r>
              <a:rPr lang="es-ES" sz="2400" b="1" dirty="0" smtClean="0">
                <a:ln w="12700">
                  <a:solidFill>
                    <a:schemeClr val="accent6"/>
                  </a:solidFill>
                  <a:prstDash val="lgDashDotDot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"/>
                <a:cs typeface="Adobe Caslon Pro"/>
              </a:rPr>
              <a:t>DE LEON</a:t>
            </a:r>
            <a:endParaRPr lang="es-ES" sz="2400" b="1" dirty="0">
              <a:ln w="12700">
                <a:solidFill>
                  <a:schemeClr val="accent6"/>
                </a:solidFill>
                <a:prstDash val="lgDashDotDot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 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Deforestaci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ón (98 % de la superficie)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67" y="1553638"/>
            <a:ext cx="3647079" cy="4862773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 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Ayuda Oficial al Desarrollo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0" y="1615271"/>
            <a:ext cx="3418575" cy="28163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0" y="4415876"/>
            <a:ext cx="2120604" cy="1849638"/>
          </a:xfrm>
          <a:prstGeom prst="rect">
            <a:avLst/>
          </a:prstGeom>
        </p:spPr>
      </p:pic>
      <p:pic>
        <p:nvPicPr>
          <p:cNvPr id="7" name="Imagen 6" descr="Horizontal Sigl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14" y="1626535"/>
            <a:ext cx="4025700" cy="27893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4431642"/>
            <a:ext cx="2376714" cy="1598213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641045" y="4456947"/>
            <a:ext cx="2946956" cy="1577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Dependencia exterior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… ¿Control externo?</a:t>
            </a:r>
            <a:endParaRPr lang="es-ES" sz="2400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58650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14400" y="1727314"/>
            <a:ext cx="7313613" cy="190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# 7 </a:t>
            </a:r>
            <a:r>
              <a:rPr lang="es-ES" sz="2000" dirty="0" smtClean="0">
                <a:latin typeface="Adobe Caslon Pro"/>
                <a:cs typeface="Adobe Caslon Pro"/>
              </a:rPr>
              <a:t>La comida t</a:t>
            </a:r>
            <a:r>
              <a:rPr lang="es-ES" sz="2000" dirty="0" smtClean="0">
                <a:latin typeface="Adobe Caslon Pro"/>
                <a:cs typeface="Adobe Caslon Pro"/>
              </a:rPr>
              <a:t>í</a:t>
            </a:r>
            <a:r>
              <a:rPr lang="es-ES" sz="2000" dirty="0" smtClean="0">
                <a:latin typeface="Adobe Caslon Pro"/>
                <a:cs typeface="Adobe Caslon Pro"/>
              </a:rPr>
              <a:t>pica es el </a:t>
            </a:r>
            <a:r>
              <a:rPr lang="es-ES" sz="2000" dirty="0" err="1" smtClean="0">
                <a:latin typeface="Adobe Caslon Pro"/>
                <a:cs typeface="Adobe Caslon Pro"/>
              </a:rPr>
              <a:t>Banane</a:t>
            </a:r>
            <a:r>
              <a:rPr lang="es-ES" sz="2000" dirty="0" smtClean="0">
                <a:latin typeface="Adobe Caslon Pro"/>
                <a:cs typeface="Adobe Caslon Pro"/>
              </a:rPr>
              <a:t> </a:t>
            </a:r>
            <a:r>
              <a:rPr lang="es-ES" sz="2000" dirty="0" err="1" smtClean="0">
                <a:latin typeface="Adobe Caslon Pro"/>
                <a:cs typeface="Adobe Caslon Pro"/>
              </a:rPr>
              <a:t>Pesee</a:t>
            </a:r>
            <a:r>
              <a:rPr lang="es-ES" sz="2000" dirty="0" smtClean="0">
                <a:latin typeface="Adobe Caslon Pro"/>
                <a:cs typeface="Adobe Caslon Pro"/>
              </a:rPr>
              <a:t>, plátano frito. La dieta habitual se compone de productos básicos, arroz, plátano, tubérculos. Su dependencia alimentaria con el exterior es notable.</a:t>
            </a:r>
            <a:endParaRPr lang="es-ES" sz="20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14400" y="4020571"/>
            <a:ext cx="7313613" cy="190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# 8 </a:t>
            </a:r>
            <a:r>
              <a:rPr lang="es-ES" sz="2000" dirty="0" smtClean="0">
                <a:latin typeface="Adobe Caslon Pro"/>
                <a:cs typeface="Adobe Caslon Pro"/>
              </a:rPr>
              <a:t>Uno de los problemas m</a:t>
            </a:r>
            <a:r>
              <a:rPr lang="es-ES" sz="2000" dirty="0" smtClean="0">
                <a:latin typeface="Adobe Caslon Pro"/>
                <a:cs typeface="Adobe Caslon Pro"/>
              </a:rPr>
              <a:t>ás importantes que presenta es el Acceso al agua, y sobretodo el acceso a fuentes de agua limpia. Las inundaciones, la pobreza, terremotos</a:t>
            </a:r>
            <a:r>
              <a:rPr lang="es-ES" sz="2000" dirty="0" smtClean="0">
                <a:latin typeface="Adobe Caslon Pro"/>
                <a:cs typeface="Adobe Caslon Pro"/>
              </a:rPr>
              <a:t>… complejizan el problema, más si cabe.</a:t>
            </a:r>
            <a:endParaRPr lang="es-ES" sz="20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12537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 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Terremoto 2010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0" y="1959429"/>
            <a:ext cx="8085827" cy="3790231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3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 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Terremoto 2010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07" y="2812144"/>
            <a:ext cx="5704361" cy="3790231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34" y="1371600"/>
            <a:ext cx="4528456" cy="30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 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Terremoto 2010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00" y="2721429"/>
            <a:ext cx="5748327" cy="38281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1" y="1959429"/>
            <a:ext cx="4620448" cy="30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5985459"/>
          </a:xfrm>
        </p:spPr>
        <p:txBody>
          <a:bodyPr/>
          <a:lstStyle/>
          <a:p>
            <a:pPr algn="l"/>
            <a:r>
              <a:rPr lang="es-ES" sz="4000" dirty="0" smtClean="0">
                <a:latin typeface="Adobe Caslon Pro"/>
                <a:cs typeface="Adobe Caslon Pro"/>
              </a:rPr>
              <a:t>Socio local: </a:t>
            </a:r>
            <a:r>
              <a:rPr lang="es-ES" sz="4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Capuchinos de Rep</a:t>
            </a:r>
            <a:r>
              <a:rPr lang="es-ES" sz="4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ública Dominicana y Haití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_tradnl" sz="2800" dirty="0" smtClean="0">
                <a:latin typeface="Adobe Caslon Pro"/>
                <a:cs typeface="Adobe Caslon Pro"/>
              </a:rPr>
              <a:t>Quiénes ejecutan las actividades, los protagonistas y los que trabajan directamente con los verdaderos beneficiarios del proyecto</a:t>
            </a:r>
            <a:endParaRPr lang="es-ES" sz="2800" dirty="0">
              <a:latin typeface="Adobe Caslon Pro"/>
              <a:cs typeface="Adobe Caslon Pro"/>
            </a:endParaRPr>
          </a:p>
        </p:txBody>
      </p:sp>
      <p:pic>
        <p:nvPicPr>
          <p:cNvPr id="3" name="Imagen 2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Socio local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2" y="1648217"/>
            <a:ext cx="5870314" cy="44027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13628" y="1371600"/>
            <a:ext cx="228244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dobe Caslon Pro"/>
                <a:cs typeface="Adobe Caslon Pro"/>
              </a:rPr>
              <a:t>Los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Capuchinos de la Rep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ública Dominica y Haití</a:t>
            </a:r>
            <a:r>
              <a:rPr lang="es-ES" sz="2400" dirty="0" smtClean="0">
                <a:latin typeface="Adobe Caslon Pro"/>
                <a:cs typeface="Adobe Caslon Pro"/>
              </a:rPr>
              <a:t>, antigua Viceprovincia, son los encargados de ejecutar las acciones sociales y pastorales en el país.</a:t>
            </a:r>
            <a:endParaRPr lang="es-ES" sz="2400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Socio local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8" y="1371600"/>
            <a:ext cx="4810142" cy="360760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766" y="5159624"/>
            <a:ext cx="7890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dobe Caslon Pro"/>
                <a:cs typeface="Adobe Caslon Pro"/>
              </a:rPr>
              <a:t>El </a:t>
            </a:r>
            <a:r>
              <a:rPr lang="es-ES" sz="2400" dirty="0" err="1">
                <a:latin typeface="Adobe Caslon Pro"/>
                <a:cs typeface="Adobe Caslon Pro"/>
              </a:rPr>
              <a:t>T</a:t>
            </a:r>
            <a:r>
              <a:rPr lang="es-ES" sz="2400" dirty="0" err="1" smtClean="0">
                <a:latin typeface="Adobe Caslon Pro"/>
                <a:cs typeface="Adobe Caslon Pro"/>
              </a:rPr>
              <a:t>eologado</a:t>
            </a:r>
            <a:r>
              <a:rPr lang="es-ES" sz="2400" dirty="0" smtClean="0">
                <a:latin typeface="Adobe Caslon Pro"/>
                <a:cs typeface="Adobe Caslon Pro"/>
              </a:rPr>
              <a:t> sirve de centro de estudio para nuevos postulantes y tambi</a:t>
            </a:r>
            <a:r>
              <a:rPr lang="es-ES" sz="2400" dirty="0" smtClean="0">
                <a:latin typeface="Adobe Caslon Pro"/>
                <a:cs typeface="Adobe Caslon Pro"/>
              </a:rPr>
              <a:t>én como lugar de recepción de voluntarios/as, laicos comprometidos y hermanos que asisten a la población en sus necesidades</a:t>
            </a:r>
            <a:r>
              <a:rPr lang="es-ES" sz="2400" dirty="0" smtClean="0">
                <a:latin typeface="Adobe Caslon Pro"/>
                <a:cs typeface="Adobe Caslon Pro"/>
              </a:rPr>
              <a:t>.</a:t>
            </a:r>
            <a:endParaRPr lang="es-ES" sz="2400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3" name="Imagen 2" descr="Fraternid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64" y="1850867"/>
            <a:ext cx="3906926" cy="29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1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5985459"/>
          </a:xfrm>
        </p:spPr>
        <p:txBody>
          <a:bodyPr/>
          <a:lstStyle/>
          <a:p>
            <a:pPr algn="l"/>
            <a:r>
              <a:rPr lang="es-ES" sz="4000" dirty="0" smtClean="0">
                <a:latin typeface="Adobe Caslon Pro"/>
                <a:cs typeface="Adobe Caslon Pro"/>
              </a:rPr>
              <a:t>Principales datos del proyecto…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_tradnl" sz="2800" dirty="0" smtClean="0">
                <a:latin typeface="Adobe Caslon Pro"/>
                <a:cs typeface="Adobe Caslon Pro"/>
              </a:rPr>
              <a:t>En qué consistía el proyecto y qué se ha hecho</a:t>
            </a:r>
            <a:endParaRPr lang="es-ES" sz="2800" dirty="0">
              <a:latin typeface="Adobe Caslon Pro"/>
              <a:cs typeface="Adobe Caslon Pro"/>
            </a:endParaRPr>
          </a:p>
        </p:txBody>
      </p:sp>
      <p:pic>
        <p:nvPicPr>
          <p:cNvPr id="3" name="Imagen 2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5985459"/>
          </a:xfrm>
        </p:spPr>
        <p:txBody>
          <a:bodyPr/>
          <a:lstStyle/>
          <a:p>
            <a:pPr algn="l"/>
            <a:r>
              <a:rPr lang="es-ES" sz="4000" dirty="0" smtClean="0">
                <a:latin typeface="Adobe Caslon Pro"/>
                <a:cs typeface="Adobe Caslon Pro"/>
              </a:rPr>
              <a:t>Ubicación de </a:t>
            </a:r>
            <a:r>
              <a:rPr lang="es-ES" sz="4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4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4000" dirty="0" smtClean="0">
                <a:latin typeface="Adobe Caslon Pro"/>
                <a:cs typeface="Adobe Caslon Pro"/>
              </a:rPr>
              <a:t>…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_tradnl" sz="2800" dirty="0" smtClean="0">
                <a:latin typeface="Adobe Caslon Pro"/>
                <a:cs typeface="Adobe Caslon Pro"/>
              </a:rPr>
              <a:t>El contexto, las fronteras y los principales datos económicos y sociales del país</a:t>
            </a:r>
            <a:r>
              <a:rPr lang="es-ES" sz="2800" dirty="0" smtClean="0">
                <a:latin typeface="Adobe Caslon Pro"/>
                <a:cs typeface="Adobe Caslon Pro"/>
              </a:rPr>
              <a:t>… dónde y porqué…</a:t>
            </a:r>
            <a:endParaRPr lang="es-ES" sz="2800" dirty="0">
              <a:latin typeface="Adobe Caslon Pro"/>
              <a:cs typeface="Adobe Caslon Pro"/>
            </a:endParaRPr>
          </a:p>
        </p:txBody>
      </p:sp>
      <p:pic>
        <p:nvPicPr>
          <p:cNvPr id="3" name="Imagen 2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2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Justificación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03" y="1857670"/>
            <a:ext cx="4714471" cy="31325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767" y="1857670"/>
            <a:ext cx="3729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En el año 2010, un terremoto asol</a:t>
            </a:r>
            <a:r>
              <a:rPr lang="es-ES_tradnl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ó el país, y se cebó con Puerto Príncipe. La mayor parte de las estructuras y viviendas fueron derruidas, sumiendo a Haití en un caos social y administrativo</a:t>
            </a:r>
            <a:r>
              <a:rPr lang="es-ES_tradnl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.</a:t>
            </a:r>
            <a:endParaRPr lang="es-ES_tradnl" sz="2400" b="1" dirty="0" smtClean="0">
              <a:solidFill>
                <a:srgbClr val="000000"/>
              </a:solidFill>
              <a:latin typeface="Adobe Caslon Pro"/>
              <a:cs typeface="Adobe Caslon Pro"/>
            </a:endParaRPr>
          </a:p>
          <a:p>
            <a:endParaRPr lang="es-ES_tradnl" sz="2400" dirty="0">
              <a:solidFill>
                <a:srgbClr val="000000"/>
              </a:solidFill>
              <a:latin typeface="Adobe Caslon Pro"/>
              <a:cs typeface="Adobe Caslon Pro"/>
            </a:endParaRPr>
          </a:p>
          <a:p>
            <a:r>
              <a:rPr lang="es-ES_tradnl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Lo mismo ocurri</a:t>
            </a:r>
            <a:r>
              <a:rPr lang="es-ES_tradnl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ó con los espacios con los que contaban los Capuchinos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…</a:t>
            </a:r>
            <a:endParaRPr lang="es-ES" sz="2400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Justificación</a:t>
            </a:r>
            <a:endParaRPr lang="es-ES" dirty="0">
              <a:latin typeface="Adobe Caslon Pro"/>
              <a:cs typeface="Adobe Caslon Pro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7766" y="1557228"/>
            <a:ext cx="8442131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La razón para la realización de este proyecto es múltiple:</a:t>
            </a:r>
          </a:p>
          <a:p>
            <a:endParaRPr lang="es-ES_tradnl" sz="2400" dirty="0" smtClean="0">
              <a:solidFill>
                <a:srgbClr val="000000"/>
              </a:solidFill>
              <a:latin typeface="Adobe Caslon Pro"/>
              <a:cs typeface="Adobe Caslon Pro"/>
            </a:endParaRPr>
          </a:p>
          <a:p>
            <a:pPr marL="342900" indent="-342900">
              <a:buFontTx/>
              <a:buChar char="-"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Para poder incidir en actuaciones sociales es necesario primero contar con infraestructuras que cobijen el trabajo de los Hermanos. Desde ah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í partirán iniciativas de apoyo a la sociedad haitiana.</a:t>
            </a:r>
          </a:p>
          <a:p>
            <a:pPr marL="342900" indent="-342900">
              <a:buFontTx/>
              <a:buChar char="-"/>
            </a:pPr>
            <a:endParaRPr lang="es-ES_tradnl" sz="2000" dirty="0">
              <a:solidFill>
                <a:schemeClr val="bg1">
                  <a:lumMod val="50000"/>
                </a:schemeClr>
              </a:solidFill>
              <a:latin typeface="Adobe Caslon Pro"/>
              <a:cs typeface="Adobe Caslon Pro"/>
            </a:endParaRPr>
          </a:p>
          <a:p>
            <a:pPr marL="342900" indent="-342900">
              <a:buFontTx/>
              <a:buChar char="-"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Los Capuchinos de Haití trabajan en la actualidad en numerosos gestos de ayuda a los más desfavorecidos:</a:t>
            </a:r>
          </a:p>
          <a:p>
            <a:pPr marL="800100" lvl="1" indent="-342900">
              <a:buFontTx/>
              <a:buChar char="-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Apoyo a familias pobres en la mejora de sus viviendas (tejados, aislamiento, servicios b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ásicos, etc.)</a:t>
            </a:r>
          </a:p>
          <a:p>
            <a:pPr marL="800100" lvl="1" indent="-342900">
              <a:buFontTx/>
              <a:buChar char="-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Fabricación de letrinas</a:t>
            </a:r>
          </a:p>
          <a:p>
            <a:pPr marL="800100" lvl="1" indent="-342900">
              <a:buFontTx/>
              <a:buChar char="-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Pozos de agua</a:t>
            </a:r>
          </a:p>
          <a:p>
            <a:pPr marL="800100" lvl="1" indent="-342900">
              <a:buFontTx/>
              <a:buChar char="-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Dispensario</a:t>
            </a:r>
          </a:p>
          <a:p>
            <a:pPr marL="800100" lvl="1" indent="-342900">
              <a:buFontTx/>
              <a:buChar char="-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Pequeño comercio</a:t>
            </a:r>
          </a:p>
          <a:p>
            <a:pPr marL="800100" lvl="1" indent="-342900">
              <a:buFontTx/>
              <a:buChar char="-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Apadrinamiento de niños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60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Justificación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7" y="2688667"/>
            <a:ext cx="4987277" cy="37404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7766" y="1857670"/>
            <a:ext cx="8230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A continuaci</a:t>
            </a:r>
            <a:r>
              <a:rPr lang="es-ES_tradnl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ón presentamos algunas iniciativas de apoyo social que llevan las fraternidades capuchinas</a:t>
            </a:r>
            <a:r>
              <a:rPr lang="es-ES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…</a:t>
            </a:r>
            <a:endParaRPr lang="es-ES" sz="2400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3" name="Imagen 2" descr="Pr. Sociales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42" y="3166995"/>
            <a:ext cx="3304692" cy="247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42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Justificación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" y="2811418"/>
            <a:ext cx="4987277" cy="3740457"/>
          </a:xfrm>
          <a:prstGeom prst="rect">
            <a:avLst/>
          </a:prstGeom>
        </p:spPr>
      </p:pic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35" y="1545249"/>
            <a:ext cx="4181864" cy="31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1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Objetivos y actividades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89" y="1793292"/>
            <a:ext cx="6275551" cy="370572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76291" y="5499016"/>
            <a:ext cx="7890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tx2">
                    <a:lumMod val="50000"/>
                  </a:schemeClr>
                </a:solidFill>
                <a:latin typeface="Adobe Caslon Pro"/>
                <a:cs typeface="Adobe Caslon Pro"/>
              </a:rPr>
              <a:t>Objetivo último: 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Dotar a los capuchinos de un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teologado</a:t>
            </a:r>
            <a:endParaRPr lang="es-ES_tradnl" sz="2400" dirty="0" smtClean="0">
              <a:solidFill>
                <a:schemeClr val="bg1">
                  <a:lumMod val="50000"/>
                </a:schemeClr>
              </a:solidFill>
              <a:latin typeface="Adobe Caslon Pro"/>
              <a:cs typeface="Adobe Caslon Pro"/>
            </a:endParaRPr>
          </a:p>
          <a:p>
            <a:pPr lvl="1"/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Compra de una vivienda en Puerto Pr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íncipe</a:t>
            </a:r>
            <a:endParaRPr lang="es-ES_tradnl" dirty="0" smtClean="0">
              <a:solidFill>
                <a:schemeClr val="bg1">
                  <a:lumMod val="50000"/>
                </a:schemeClr>
              </a:solidFill>
              <a:latin typeface="Adobe Caslon Pro"/>
              <a:cs typeface="Adobe Caslon Pro"/>
            </a:endParaRPr>
          </a:p>
          <a:p>
            <a:pPr lvl="1"/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Rehabilitaci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ón del edificio</a:t>
            </a:r>
            <a:endParaRPr lang="es-ES_tradnl" dirty="0" smtClean="0">
              <a:solidFill>
                <a:schemeClr val="bg1">
                  <a:lumMod val="50000"/>
                </a:schemeClr>
              </a:solidFill>
              <a:latin typeface="Adobe Caslon Pro"/>
              <a:cs typeface="Adobe Caslon Pro"/>
            </a:endParaRPr>
          </a:p>
        </p:txBody>
      </p:sp>
      <p:pic>
        <p:nvPicPr>
          <p:cNvPr id="8" name="Imagen 7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4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Vivienda antes de las obras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46" y="1514358"/>
            <a:ext cx="6701648" cy="5026236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6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Vivienda antes de las obras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46" y="1514358"/>
            <a:ext cx="6701648" cy="5026236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38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Vivienda antes de las obras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46" y="1514358"/>
            <a:ext cx="6701648" cy="5026236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7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Vivienda antes de las obras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46" y="1514358"/>
            <a:ext cx="6701648" cy="5026236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23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Proceso de rehabilitaci</a:t>
            </a:r>
            <a:r>
              <a:rPr lang="es-ES" dirty="0" smtClean="0">
                <a:latin typeface="Adobe Caslon Pro"/>
                <a:cs typeface="Adobe Caslon Pro"/>
              </a:rPr>
              <a:t>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1" y="2845729"/>
            <a:ext cx="4805412" cy="3604059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7766" y="1645401"/>
            <a:ext cx="82305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La rehabilitaci</a:t>
            </a:r>
            <a:r>
              <a:rPr lang="es-ES_tradnl" sz="24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ón y todos los trabajos de adecuación se han hecho contando con profesionales pero con la implicación directa de los Hermanos, laicos y estudiantes.</a:t>
            </a:r>
            <a:endParaRPr lang="es-ES" sz="2400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52703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Ubicación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" y="1535611"/>
            <a:ext cx="6131276" cy="493738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13628" y="1371600"/>
            <a:ext cx="17143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dobe Caslon Pro"/>
                <a:cs typeface="Adobe Caslon Pro"/>
              </a:rPr>
              <a:t>El proyecto se ubica en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Am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érica</a:t>
            </a:r>
            <a:r>
              <a:rPr lang="es-ES" sz="2400" dirty="0" smtClean="0">
                <a:latin typeface="Adobe Caslon Pro"/>
                <a:cs typeface="Adobe Caslon Pro"/>
              </a:rPr>
              <a:t>, </a:t>
            </a:r>
            <a:r>
              <a:rPr lang="es-ES" sz="2400" dirty="0" smtClean="0">
                <a:latin typeface="Adobe Caslon Pro"/>
                <a:cs typeface="Adobe Caslon Pro"/>
              </a:rPr>
              <a:t>en la región </a:t>
            </a:r>
            <a:r>
              <a:rPr lang="es-ES" sz="2400" dirty="0" smtClean="0">
                <a:latin typeface="Adobe Caslon Pro"/>
                <a:cs typeface="Adobe Caslon Pro"/>
              </a:rPr>
              <a:t>central, en una de las islas que componen los archipi</a:t>
            </a:r>
            <a:r>
              <a:rPr lang="es-ES" sz="2400" dirty="0" smtClean="0">
                <a:latin typeface="Adobe Caslon Pro"/>
                <a:cs typeface="Adobe Caslon Pro"/>
              </a:rPr>
              <a:t>élagos de la zona caribeña, </a:t>
            </a:r>
            <a:r>
              <a:rPr lang="es-ES" sz="2400" b="1" dirty="0" smtClean="0">
                <a:solidFill>
                  <a:schemeClr val="accent6"/>
                </a:solidFill>
                <a:latin typeface="Adobe Caslon Pro"/>
                <a:cs typeface="Adobe Caslon Pro"/>
              </a:rPr>
              <a:t>Haití</a:t>
            </a:r>
            <a:r>
              <a:rPr lang="es-ES" sz="2400" dirty="0" smtClean="0">
                <a:latin typeface="Adobe Caslon Pro"/>
                <a:cs typeface="Adobe Caslon Pro"/>
              </a:rPr>
              <a:t>.</a:t>
            </a:r>
            <a:endParaRPr lang="es-ES" sz="2400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3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Rehabilitaci</a:t>
            </a:r>
            <a:r>
              <a:rPr lang="es-ES" dirty="0" smtClean="0">
                <a:latin typeface="Adobe Caslon Pro"/>
                <a:cs typeface="Adobe Caslon Pro"/>
              </a:rPr>
              <a:t>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3" name="Imagen 2" descr="Trabaj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50" y="2922203"/>
            <a:ext cx="4825292" cy="36189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0" y="1844656"/>
            <a:ext cx="3970157" cy="29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Rehabilitaci</a:t>
            </a:r>
            <a:r>
              <a:rPr lang="es-ES" dirty="0" smtClean="0">
                <a:latin typeface="Adobe Caslon Pro"/>
                <a:cs typeface="Adobe Caslon Pro"/>
              </a:rPr>
              <a:t>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22203"/>
            <a:ext cx="4825292" cy="36189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57" y="1844656"/>
            <a:ext cx="3970156" cy="29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8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Rehabilitaci</a:t>
            </a:r>
            <a:r>
              <a:rPr lang="es-ES" dirty="0" smtClean="0">
                <a:latin typeface="Adobe Caslon Pro"/>
                <a:cs typeface="Adobe Caslon Pro"/>
              </a:rPr>
              <a:t>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16" y="1646973"/>
            <a:ext cx="4825292" cy="36189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2" y="2570316"/>
            <a:ext cx="5294476" cy="39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32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Rehabilitaci</a:t>
            </a:r>
            <a:r>
              <a:rPr lang="es-ES" dirty="0" smtClean="0">
                <a:latin typeface="Adobe Caslon Pro"/>
                <a:cs typeface="Adobe Caslon Pro"/>
              </a:rPr>
              <a:t>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2" y="2570316"/>
            <a:ext cx="5294476" cy="3970857"/>
          </a:xfrm>
          <a:prstGeom prst="rect">
            <a:avLst/>
          </a:prstGeom>
        </p:spPr>
      </p:pic>
      <p:pic>
        <p:nvPicPr>
          <p:cNvPr id="5" name="Imagen 4" descr="Trabajo 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24" y="1371600"/>
            <a:ext cx="4249011" cy="318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0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Rehabilitaci</a:t>
            </a:r>
            <a:r>
              <a:rPr lang="es-ES" dirty="0" smtClean="0">
                <a:latin typeface="Adobe Caslon Pro"/>
                <a:cs typeface="Adobe Caslon Pro"/>
              </a:rPr>
              <a:t>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87" y="1652346"/>
            <a:ext cx="6380710" cy="4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38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latin typeface="Adobe Caslon Pro"/>
                <a:cs typeface="Adobe Caslon Pro"/>
              </a:rPr>
              <a:t>Estado actual y continuaci</a:t>
            </a:r>
            <a:r>
              <a:rPr lang="es-ES" sz="3200" dirty="0" smtClean="0">
                <a:latin typeface="Adobe Caslon Pro"/>
                <a:cs typeface="Adobe Caslon Pro"/>
              </a:rPr>
              <a:t>ón de obras</a:t>
            </a:r>
            <a:r>
              <a:rPr lang="es-ES" sz="3200" dirty="0" smtClean="0">
                <a:latin typeface="Adobe Caslon Pro"/>
                <a:cs typeface="Adobe Caslon Pro"/>
              </a:rPr>
              <a:t>…</a:t>
            </a:r>
            <a:endParaRPr lang="es-ES" sz="3200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3" y="2198596"/>
            <a:ext cx="5656540" cy="4242405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latin typeface="Adobe Caslon Pro"/>
                <a:cs typeface="Adobe Caslon Pro"/>
              </a:rPr>
              <a:t>Estado actual y continuaci</a:t>
            </a:r>
            <a:r>
              <a:rPr lang="es-ES" sz="3200" dirty="0" smtClean="0">
                <a:latin typeface="Adobe Caslon Pro"/>
                <a:cs typeface="Adobe Caslon Pro"/>
              </a:rPr>
              <a:t>ón de obras</a:t>
            </a:r>
            <a:r>
              <a:rPr lang="es-ES" sz="3200" dirty="0" smtClean="0">
                <a:latin typeface="Adobe Caslon Pro"/>
                <a:cs typeface="Adobe Caslon Pro"/>
              </a:rPr>
              <a:t>…</a:t>
            </a:r>
            <a:endParaRPr lang="es-ES" sz="3200" dirty="0"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77" y="1682945"/>
            <a:ext cx="5722862" cy="42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52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latin typeface="Adobe Caslon Pro"/>
                <a:cs typeface="Adobe Caslon Pro"/>
              </a:rPr>
              <a:t>Estado actual y continuaci</a:t>
            </a:r>
            <a:r>
              <a:rPr lang="es-ES" sz="3200" dirty="0" smtClean="0">
                <a:latin typeface="Adobe Caslon Pro"/>
                <a:cs typeface="Adobe Caslon Pro"/>
              </a:rPr>
              <a:t>ón de obras</a:t>
            </a:r>
            <a:r>
              <a:rPr lang="es-ES" sz="3200" dirty="0" smtClean="0">
                <a:latin typeface="Adobe Caslon Pro"/>
                <a:cs typeface="Adobe Caslon Pro"/>
              </a:rPr>
              <a:t>…</a:t>
            </a:r>
            <a:endParaRPr lang="es-ES" sz="3200" dirty="0"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77" y="1575848"/>
            <a:ext cx="5722862" cy="4292146"/>
          </a:xfrm>
          <a:prstGeom prst="rect">
            <a:avLst/>
          </a:prstGeom>
        </p:spPr>
      </p:pic>
      <p:pic>
        <p:nvPicPr>
          <p:cNvPr id="3" name="Imagen 2" descr="Siguiente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6" y="2922203"/>
            <a:ext cx="4947688" cy="3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32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49" y="2344277"/>
            <a:ext cx="5474016" cy="4105512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7766" y="774616"/>
            <a:ext cx="842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Gracias en parte al apoyo de la Fraternidad Capuchina de Le</a:t>
            </a:r>
            <a:r>
              <a:rPr lang="es-ES_tradnl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ón, y también al Fondo Internacional de Solidaridad de la Orden Capuchina, se están construyendo 12 habitaciones nuevas, oratorio y bibliotec</a:t>
            </a:r>
            <a:r>
              <a:rPr lang="es-ES_tradnl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a.</a:t>
            </a:r>
            <a:endParaRPr lang="es-ES" sz="2400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2118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latin typeface="Adobe Caslon Pro"/>
                <a:cs typeface="Adobe Caslon Pro"/>
              </a:rPr>
              <a:t>Presupuesto previsto inicialmente</a:t>
            </a:r>
            <a:endParaRPr lang="es-ES" sz="4000" dirty="0">
              <a:latin typeface="Adobe Caslon Pro"/>
              <a:cs typeface="Adobe Caslon Pro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6291" y="5277685"/>
            <a:ext cx="78902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Solicitud a Capuchinos España: 10.000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euros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(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6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,76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%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)</a:t>
            </a:r>
            <a:endParaRPr lang="es-ES" sz="2400" dirty="0" smtClean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07182"/>
              </p:ext>
            </p:extLst>
          </p:nvPr>
        </p:nvGraphicFramePr>
        <p:xfrm>
          <a:off x="1524000" y="1779327"/>
          <a:ext cx="6096000" cy="266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Concepto</a:t>
                      </a:r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USD</a:t>
                      </a:r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Euro</a:t>
                      </a:r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Compra de la propiedad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150.000,00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113.757,00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Gastos de inscripci</a:t>
                      </a:r>
                      <a:r>
                        <a:rPr lang="es-ES" dirty="0" smtClean="0"/>
                        <a:t>ón, notaría</a:t>
                      </a:r>
                      <a:r>
                        <a:rPr lang="es-ES" dirty="0" smtClean="0"/>
                        <a:t>…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15.000,00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11.375,70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Rehabilitaci</a:t>
                      </a:r>
                      <a:r>
                        <a:rPr lang="es-ES" dirty="0" smtClean="0"/>
                        <a:t>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30.000,00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22.751,40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TOTAL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/>
                        <a:t>195.000,00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/>
                        <a:t>147.884,10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24000" y="447727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Tasa de Cambio USD/Euro: </a:t>
            </a:r>
            <a:r>
              <a:rPr lang="es-ES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1,3186 </a:t>
            </a:r>
            <a:endParaRPr lang="es-ES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pic>
        <p:nvPicPr>
          <p:cNvPr id="8" name="Imagen 7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Ubicación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2" y="2376714"/>
            <a:ext cx="5001552" cy="29053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99135" y="1099455"/>
            <a:ext cx="27731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Hait</a:t>
            </a:r>
            <a:r>
              <a:rPr lang="es-ES" sz="20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í</a:t>
            </a:r>
            <a:r>
              <a:rPr lang="es-ES" sz="2000" dirty="0" smtClean="0">
                <a:latin typeface="Adobe Caslon Pro"/>
                <a:cs typeface="Adobe Caslon Pro"/>
              </a:rPr>
              <a:t>, </a:t>
            </a:r>
            <a:r>
              <a:rPr lang="es-ES" sz="2000" dirty="0" smtClean="0">
                <a:latin typeface="Adobe Caslon Pro"/>
                <a:cs typeface="Adobe Caslon Pro"/>
              </a:rPr>
              <a:t>país </a:t>
            </a:r>
            <a:r>
              <a:rPr lang="es-ES" sz="2000" dirty="0" smtClean="0">
                <a:latin typeface="Adobe Caslon Pro"/>
                <a:cs typeface="Adobe Caslon Pro"/>
              </a:rPr>
              <a:t>centroamericano, se ubica en la parte occidental de la isla La Española, ocupada tambi</a:t>
            </a:r>
            <a:r>
              <a:rPr lang="es-ES" sz="2000" dirty="0" smtClean="0">
                <a:latin typeface="Adobe Caslon Pro"/>
                <a:cs typeface="Adobe Caslon Pro"/>
              </a:rPr>
              <a:t>én por la República Dominicana</a:t>
            </a:r>
            <a:r>
              <a:rPr lang="es-ES" sz="2000" dirty="0" smtClean="0">
                <a:latin typeface="Adobe Caslon Pro"/>
                <a:cs typeface="Adobe Caslon Pro"/>
              </a:rPr>
              <a:t>.</a:t>
            </a:r>
            <a:endParaRPr lang="es-ES" sz="2000" dirty="0" smtClean="0">
              <a:latin typeface="Adobe Caslon Pro"/>
              <a:cs typeface="Adobe Caslon Pro"/>
            </a:endParaRPr>
          </a:p>
          <a:p>
            <a:endParaRPr lang="es-ES" sz="2000" dirty="0">
              <a:latin typeface="Adobe Caslon Pro"/>
              <a:cs typeface="Adobe Caslon Pro"/>
            </a:endParaRPr>
          </a:p>
          <a:p>
            <a:r>
              <a:rPr lang="es-ES" sz="2000" dirty="0" smtClean="0">
                <a:latin typeface="Adobe Caslon Pro"/>
                <a:cs typeface="Adobe Caslon Pro"/>
              </a:rPr>
              <a:t>Puerto Pr</a:t>
            </a:r>
            <a:r>
              <a:rPr lang="es-ES" sz="2000" dirty="0" smtClean="0">
                <a:latin typeface="Adobe Caslon Pro"/>
                <a:cs typeface="Adobe Caslon Pro"/>
              </a:rPr>
              <a:t>íncipe, la capital, es la mayor ciudad del país.</a:t>
            </a:r>
          </a:p>
          <a:p>
            <a:endParaRPr lang="es-ES" sz="2000" dirty="0">
              <a:latin typeface="Adobe Caslon Pro"/>
              <a:cs typeface="Adobe Caslon Pro"/>
            </a:endParaRPr>
          </a:p>
          <a:p>
            <a:r>
              <a:rPr lang="es-ES" sz="2000" dirty="0" smtClean="0">
                <a:latin typeface="Adobe Caslon Pro"/>
                <a:cs typeface="Adobe Caslon Pro"/>
              </a:rPr>
              <a:t>En términos económicos es el país más pobre de la región y de todo el hemisferio norte.</a:t>
            </a:r>
            <a:endParaRPr lang="es-ES" sz="2000" dirty="0"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7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latin typeface="Adobe Caslon Pro"/>
                <a:cs typeface="Adobe Caslon Pro"/>
              </a:rPr>
              <a:t>Presupuesto ejecutado finalmente</a:t>
            </a:r>
            <a:endParaRPr lang="es-ES" sz="4000" dirty="0">
              <a:latin typeface="Adobe Caslon Pro"/>
              <a:cs typeface="Adobe Caslon Pro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00226"/>
              </p:ext>
            </p:extLst>
          </p:nvPr>
        </p:nvGraphicFramePr>
        <p:xfrm>
          <a:off x="1524000" y="1779327"/>
          <a:ext cx="6096000" cy="307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Concepto</a:t>
                      </a:r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USD</a:t>
                      </a:r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Euro</a:t>
                      </a:r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accent6"/>
                          </a:solidFill>
                        </a:rPr>
                        <a:t>Variación sobre previsión</a:t>
                      </a:r>
                      <a:endParaRPr lang="es-ES" sz="1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Compra de</a:t>
                      </a:r>
                      <a:r>
                        <a:rPr lang="es-ES" baseline="0" dirty="0" smtClean="0"/>
                        <a:t> la propiedad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150.003,00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113.759,29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100 </a:t>
                      </a:r>
                      <a:r>
                        <a:rPr lang="es-ES" dirty="0" smtClean="0"/>
                        <a:t>% (=)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Gastos inscripci</a:t>
                      </a:r>
                      <a:r>
                        <a:rPr lang="es-ES" dirty="0" smtClean="0"/>
                        <a:t>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3.192,94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2.421,46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21,29 </a:t>
                      </a:r>
                      <a:r>
                        <a:rPr lang="es-ES" dirty="0" smtClean="0"/>
                        <a:t>% </a:t>
                      </a:r>
                      <a:r>
                        <a:rPr lang="es-ES" dirty="0" smtClean="0"/>
                        <a:t>(--)</a:t>
                      </a:r>
                      <a:endParaRPr lang="es-ES" dirty="0" smtClean="0"/>
                    </a:p>
                    <a:p>
                      <a:pPr algn="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Rehabilitaci</a:t>
                      </a:r>
                      <a:r>
                        <a:rPr lang="es-ES" dirty="0" smtClean="0"/>
                        <a:t>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50.737,42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38.478,25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169 </a:t>
                      </a:r>
                      <a:r>
                        <a:rPr lang="es-ES" dirty="0" smtClean="0"/>
                        <a:t>% </a:t>
                      </a:r>
                      <a:r>
                        <a:rPr lang="es-ES" dirty="0" smtClean="0"/>
                        <a:t>(+)</a:t>
                      </a:r>
                      <a:endParaRPr lang="es-ES" dirty="0" smtClean="0"/>
                    </a:p>
                    <a:p>
                      <a:pPr algn="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TOTAL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/>
                        <a:t>203.933,36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/>
                        <a:t>154.659,00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105 </a:t>
                      </a:r>
                      <a:r>
                        <a:rPr lang="es-ES" dirty="0" smtClean="0"/>
                        <a:t>% </a:t>
                      </a:r>
                      <a:r>
                        <a:rPr lang="es-ES" dirty="0" smtClean="0"/>
                        <a:t>(+)</a:t>
                      </a:r>
                      <a:endParaRPr lang="es-ES" dirty="0" smtClean="0"/>
                    </a:p>
                    <a:p>
                      <a:pPr algn="r"/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24000" y="496885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Tasa de Cambio USD/Euro: </a:t>
            </a:r>
            <a:r>
              <a:rPr lang="es-ES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1,3186 </a:t>
            </a:r>
            <a:endParaRPr lang="es-ES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pic>
        <p:nvPicPr>
          <p:cNvPr id="8" name="Imagen 7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76291" y="5768606"/>
            <a:ext cx="78902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Subvenci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ón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de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 Capuchinos España: 10.000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euros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(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6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,46 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%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)</a:t>
            </a:r>
            <a:endParaRPr lang="es-ES" sz="2400" dirty="0" smtClean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725263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>
                <a:latin typeface="Adobe Caslon Pro"/>
                <a:cs typeface="Adobe Caslon Pro"/>
              </a:rPr>
              <a:t>Origen de los fondos obtenidos</a:t>
            </a:r>
            <a:endParaRPr lang="es-ES" sz="4000" dirty="0">
              <a:latin typeface="Adobe Caslon Pro"/>
              <a:cs typeface="Adobe Caslon Pro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368924"/>
              </p:ext>
            </p:extLst>
          </p:nvPr>
        </p:nvGraphicFramePr>
        <p:xfrm>
          <a:off x="1523998" y="1667647"/>
          <a:ext cx="6156884" cy="4130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442"/>
                <a:gridCol w="3078442"/>
              </a:tblGrid>
              <a:tr h="59005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Organizaci</a:t>
                      </a:r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ón</a:t>
                      </a:r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6"/>
                          </a:solidFill>
                        </a:rPr>
                        <a:t>USD</a:t>
                      </a:r>
                      <a:endParaRPr lang="es-E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590059">
                <a:tc>
                  <a:txBody>
                    <a:bodyPr/>
                    <a:lstStyle/>
                    <a:p>
                      <a:r>
                        <a:rPr lang="es-ES" dirty="0" smtClean="0"/>
                        <a:t>Solidaridad Internacional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139.000,00</a:t>
                      </a:r>
                      <a:endParaRPr lang="es-ES" dirty="0"/>
                    </a:p>
                  </a:txBody>
                  <a:tcPr/>
                </a:tc>
              </a:tr>
              <a:tr h="590059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OFMCap</a:t>
                      </a:r>
                      <a:r>
                        <a:rPr lang="es-ES_tradnl" dirty="0" smtClean="0"/>
                        <a:t> Quebec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25.000,00</a:t>
                      </a:r>
                      <a:endParaRPr lang="es-ES" dirty="0"/>
                    </a:p>
                  </a:txBody>
                  <a:tcPr/>
                </a:tc>
              </a:tr>
              <a:tr h="590059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OFMCap</a:t>
                      </a:r>
                      <a:r>
                        <a:rPr lang="es-ES" baseline="0" dirty="0" smtClean="0"/>
                        <a:t> España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13.026,30</a:t>
                      </a:r>
                      <a:endParaRPr lang="es-ES" dirty="0"/>
                    </a:p>
                  </a:txBody>
                  <a:tcPr/>
                </a:tc>
              </a:tr>
              <a:tr h="590059">
                <a:tc>
                  <a:txBody>
                    <a:bodyPr/>
                    <a:lstStyle/>
                    <a:p>
                      <a:r>
                        <a:rPr lang="es-ES" b="0" dirty="0" err="1" smtClean="0"/>
                        <a:t>OFMCap</a:t>
                      </a:r>
                      <a:r>
                        <a:rPr lang="es-ES" b="0" dirty="0" smtClean="0"/>
                        <a:t> Rep. Dom. &amp; Hait</a:t>
                      </a:r>
                      <a:r>
                        <a:rPr lang="es-ES" b="0" dirty="0" smtClean="0"/>
                        <a:t>í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 smtClean="0"/>
                        <a:t>31.000,00</a:t>
                      </a:r>
                      <a:endParaRPr lang="es-ES" b="0" dirty="0"/>
                    </a:p>
                  </a:txBody>
                  <a:tcPr/>
                </a:tc>
              </a:tr>
              <a:tr h="590059">
                <a:tc>
                  <a:txBody>
                    <a:bodyPr/>
                    <a:lstStyle/>
                    <a:p>
                      <a:r>
                        <a:rPr lang="es-ES" b="0" dirty="0" smtClean="0"/>
                        <a:t>Otras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0" dirty="0" smtClean="0"/>
                        <a:t>1.270,00</a:t>
                      </a:r>
                      <a:endParaRPr lang="es-ES" b="0" dirty="0"/>
                    </a:p>
                  </a:txBody>
                  <a:tcPr/>
                </a:tc>
              </a:tr>
              <a:tr h="590059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TOTAL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/>
                        <a:t>209.296,30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7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76291" y="5921596"/>
            <a:ext cx="789024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El pequeño excedente se est</a:t>
            </a:r>
            <a:r>
              <a:rPr lang="es-ES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á utilizando en las ampliaciones</a:t>
            </a:r>
            <a:endParaRPr lang="es-ES" sz="2400" dirty="0" smtClean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516781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latin typeface="Adobe Caslon Pro"/>
                <a:cs typeface="Adobe Caslon Pro"/>
              </a:rPr>
              <a:t>Otra documentaci</a:t>
            </a:r>
            <a:r>
              <a:rPr lang="es-ES" sz="3600" dirty="0" smtClean="0">
                <a:latin typeface="Adobe Caslon Pro"/>
                <a:cs typeface="Adobe Caslon Pro"/>
              </a:rPr>
              <a:t>ón</a:t>
            </a:r>
            <a:endParaRPr lang="es-ES" sz="3600" dirty="0"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pic>
        <p:nvPicPr>
          <p:cNvPr id="4" name="Imagen 3" descr="certificac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12" y="1371600"/>
            <a:ext cx="4486792" cy="51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7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76291" y="3488369"/>
            <a:ext cx="7890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Calle Lope de Vega, 45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–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 3º</a:t>
            </a:r>
          </a:p>
          <a:p>
            <a:pPr algn="ctr"/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28014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–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 Madrid</a:t>
            </a:r>
          </a:p>
          <a:p>
            <a:pPr algn="ctr"/>
            <a:endParaRPr lang="es-ES_tradnl" sz="2400" dirty="0">
              <a:solidFill>
                <a:schemeClr val="bg1">
                  <a:lumMod val="50000"/>
                </a:schemeClr>
              </a:solidFill>
              <a:latin typeface="Adobe Caslon Pro"/>
              <a:cs typeface="Adobe Caslon Pro"/>
            </a:endParaRPr>
          </a:p>
          <a:p>
            <a:pPr algn="ctr"/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91.369.00.00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–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 689.22.32.42</a:t>
            </a:r>
          </a:p>
          <a:p>
            <a:pPr algn="ctr"/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  <a:latin typeface="Adobe Caslon Pro"/>
                <a:cs typeface="Adobe Caslon Pro"/>
              </a:rPr>
              <a:t>sercadeongd@gmail.com</a:t>
            </a:r>
          </a:p>
          <a:p>
            <a:pPr algn="ctr"/>
            <a:r>
              <a:rPr lang="es-ES_tradnl" sz="24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www.sercade.org</a:t>
            </a:r>
          </a:p>
          <a:p>
            <a:pPr algn="ctr"/>
            <a:endParaRPr lang="es-ES" sz="3600" b="1" dirty="0">
              <a:solidFill>
                <a:srgbClr val="000000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n 3" descr="Horizontal Extens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28" y="1468508"/>
            <a:ext cx="5109396" cy="15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dobe Caslon Pro"/>
                <a:cs typeface="Adobe Caslon Pro"/>
              </a:rPr>
              <a:t>Ubicación</a:t>
            </a:r>
            <a:endParaRPr lang="es-ES" dirty="0"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9"/>
          <a:stretch/>
        </p:blipFill>
        <p:spPr>
          <a:xfrm>
            <a:off x="1125398" y="1330521"/>
            <a:ext cx="2158459" cy="24976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95129" y="1371600"/>
            <a:ext cx="45328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dobe Caslon Pro"/>
                <a:cs typeface="Adobe Caslon Pro"/>
              </a:rPr>
              <a:t>Datos de </a:t>
            </a:r>
            <a:r>
              <a:rPr lang="es-ES" sz="20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Hait</a:t>
            </a:r>
            <a:r>
              <a:rPr lang="es-ES" sz="20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í</a:t>
            </a:r>
            <a:r>
              <a:rPr lang="es-ES" sz="2000" dirty="0" smtClean="0">
                <a:latin typeface="Adobe Caslon Pro"/>
                <a:cs typeface="Adobe Caslon Pro"/>
              </a:rPr>
              <a:t>:</a:t>
            </a:r>
            <a:endParaRPr lang="es-ES" sz="2000" dirty="0" smtClean="0">
              <a:latin typeface="Adobe Caslon Pro"/>
              <a:cs typeface="Adobe Caslon Pro"/>
            </a:endParaRPr>
          </a:p>
          <a:p>
            <a:endParaRPr lang="es-ES" sz="2000" dirty="0" smtClean="0">
              <a:latin typeface="Adobe Caslon Pro"/>
              <a:cs typeface="Adobe Caslon Pro"/>
            </a:endParaRP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Población</a:t>
            </a:r>
            <a:r>
              <a:rPr lang="es-ES" sz="2000" dirty="0" smtClean="0">
                <a:latin typeface="Adobe Caslon Pro"/>
                <a:cs typeface="Adobe Caslon Pro"/>
              </a:rPr>
              <a:t>: </a:t>
            </a:r>
            <a:r>
              <a:rPr lang="es-ES" sz="2000" dirty="0" smtClean="0">
                <a:latin typeface="Adobe Caslon Pro"/>
                <a:cs typeface="Adobe Caslon Pro"/>
              </a:rPr>
              <a:t>10</a:t>
            </a:r>
            <a:r>
              <a:rPr lang="es-ES" sz="2000" dirty="0" smtClean="0">
                <a:latin typeface="Adobe Caslon Pro"/>
                <a:cs typeface="Adobe Caslon Pro"/>
              </a:rPr>
              <a:t> </a:t>
            </a:r>
            <a:r>
              <a:rPr lang="es-ES" sz="2000" dirty="0" smtClean="0">
                <a:latin typeface="Adobe Caslon Pro"/>
                <a:cs typeface="Adobe Caslon Pro"/>
              </a:rPr>
              <a:t>millones (frente a 47 millones en España).</a:t>
            </a: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PIB</a:t>
            </a:r>
            <a:r>
              <a:rPr lang="es-ES" sz="2000" dirty="0" smtClean="0">
                <a:latin typeface="Adobe Caslon Pro"/>
                <a:cs typeface="Adobe Caslon Pro"/>
              </a:rPr>
              <a:t>: </a:t>
            </a:r>
            <a:r>
              <a:rPr lang="es-ES" sz="2000" dirty="0" smtClean="0">
                <a:latin typeface="Adobe Caslon Pro"/>
                <a:cs typeface="Adobe Caslon Pro"/>
              </a:rPr>
              <a:t>11.056 </a:t>
            </a:r>
            <a:r>
              <a:rPr lang="es-ES" sz="2000" dirty="0" smtClean="0">
                <a:latin typeface="Adobe Caslon Pro"/>
                <a:cs typeface="Adobe Caslon Pro"/>
              </a:rPr>
              <a:t>millones (frente a 1.388.789 millones de España)</a:t>
            </a: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IDH</a:t>
            </a:r>
            <a:r>
              <a:rPr lang="es-ES" sz="2000" dirty="0" smtClean="0">
                <a:latin typeface="Adobe Caslon Pro"/>
                <a:cs typeface="Adobe Caslon Pro"/>
              </a:rPr>
              <a:t>: 0,456 bajo (0,885 alto)</a:t>
            </a:r>
          </a:p>
          <a:p>
            <a:endParaRPr lang="es-ES" sz="2000" dirty="0" smtClean="0">
              <a:latin typeface="Adobe Caslon Pro"/>
              <a:cs typeface="Adobe Caslon Pro"/>
            </a:endParaRPr>
          </a:p>
          <a:p>
            <a:r>
              <a:rPr lang="es-ES" sz="2000" dirty="0" smtClean="0">
                <a:latin typeface="Adobe Caslon Pro"/>
                <a:cs typeface="Adobe Caslon Pro"/>
              </a:rPr>
              <a:t>Datos de </a:t>
            </a:r>
            <a:r>
              <a:rPr lang="es-ES" sz="20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Puerto Pr</a:t>
            </a:r>
            <a:r>
              <a:rPr lang="es-ES" sz="2000" b="1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íncipe</a:t>
            </a:r>
            <a:r>
              <a:rPr lang="es-ES" sz="2000" dirty="0" smtClean="0">
                <a:latin typeface="Adobe Caslon Pro"/>
                <a:cs typeface="Adobe Caslon Pro"/>
              </a:rPr>
              <a:t>:</a:t>
            </a:r>
            <a:endParaRPr lang="es-ES" sz="2000" dirty="0" smtClean="0">
              <a:latin typeface="Adobe Caslon Pro"/>
              <a:cs typeface="Adobe Caslon Pro"/>
            </a:endParaRPr>
          </a:p>
          <a:p>
            <a:endParaRPr lang="es-ES" sz="2000" dirty="0">
              <a:latin typeface="Adobe Caslon Pro"/>
              <a:cs typeface="Adobe Caslon Pro"/>
            </a:endParaRP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Extensión:</a:t>
            </a:r>
            <a:r>
              <a:rPr lang="es-ES" sz="2000" dirty="0" smtClean="0">
                <a:latin typeface="Adobe Caslon Pro"/>
                <a:cs typeface="Adobe Caslon Pro"/>
              </a:rPr>
              <a:t> </a:t>
            </a:r>
            <a:r>
              <a:rPr lang="es-ES" sz="2000" dirty="0" smtClean="0">
                <a:latin typeface="Adobe Caslon Pro"/>
                <a:cs typeface="Adobe Caslon Pro"/>
              </a:rPr>
              <a:t>38</a:t>
            </a:r>
            <a:r>
              <a:rPr lang="es-ES" sz="2000" dirty="0" smtClean="0">
                <a:latin typeface="Adobe Caslon Pro"/>
                <a:cs typeface="Adobe Caslon Pro"/>
              </a:rPr>
              <a:t> </a:t>
            </a:r>
            <a:r>
              <a:rPr lang="es-ES" sz="2000" dirty="0" smtClean="0">
                <a:latin typeface="Adobe Caslon Pro"/>
                <a:cs typeface="Adobe Caslon Pro"/>
              </a:rPr>
              <a:t>km2 (frente a 605 km2 de Madrid)</a:t>
            </a: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Población: </a:t>
            </a:r>
            <a:r>
              <a:rPr lang="es-ES" sz="2000" dirty="0" smtClean="0">
                <a:latin typeface="Adobe Caslon Pro"/>
                <a:cs typeface="Adobe Caslon Pro"/>
              </a:rPr>
              <a:t>1 </a:t>
            </a:r>
            <a:r>
              <a:rPr lang="es-ES" sz="2000" dirty="0" smtClean="0">
                <a:latin typeface="Adobe Caslon Pro"/>
                <a:cs typeface="Adobe Caslon Pro"/>
              </a:rPr>
              <a:t>millones (frente a 3,2 millones de Madrid)</a:t>
            </a:r>
          </a:p>
          <a:p>
            <a:pPr marL="342900" indent="-342900">
              <a:buFontTx/>
              <a:buChar char="-"/>
            </a:pPr>
            <a:endParaRPr lang="es-ES" sz="2000" dirty="0">
              <a:latin typeface="Adobe Caslon Pro"/>
              <a:cs typeface="Adobe Caslon Pro"/>
            </a:endParaRPr>
          </a:p>
        </p:txBody>
      </p:sp>
      <p:pic>
        <p:nvPicPr>
          <p:cNvPr id="5" name="Imagen 4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5985459"/>
          </a:xfrm>
        </p:spPr>
        <p:txBody>
          <a:bodyPr/>
          <a:lstStyle/>
          <a:p>
            <a:pPr algn="l"/>
            <a:r>
              <a:rPr lang="es-ES" sz="4000" dirty="0" smtClean="0">
                <a:latin typeface="Adobe Caslon Pro"/>
                <a:cs typeface="Adobe Caslon Pro"/>
              </a:rPr>
              <a:t>10 Postales desde </a:t>
            </a:r>
            <a:r>
              <a:rPr lang="es-ES" sz="4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4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4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.</a:t>
            </a:r>
            <a:r>
              <a:rPr lang="es-ES" sz="4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..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  <a:t/>
            </a:r>
            <a:br>
              <a:rPr lang="es-ES" sz="2800" dirty="0">
                <a:solidFill>
                  <a:srgbClr val="59330C"/>
                </a:solidFill>
                <a:latin typeface="Adobe Caslon Pro"/>
                <a:cs typeface="Adobe Caslon Pro"/>
              </a:rPr>
            </a:br>
            <a:r>
              <a:rPr lang="es-ES" sz="2800" dirty="0">
                <a:latin typeface="Adobe Caslon Pro"/>
                <a:cs typeface="Adobe Caslon Pro"/>
              </a:rPr>
              <a:t>10 aspectos del país en el que se ejecuta el proyecto y que pueden acercarnos su realidad, su contexto… 10 trazos que nos harán entender quiénes son y porqué actuamos allá.</a:t>
            </a:r>
          </a:p>
        </p:txBody>
      </p:sp>
      <p:pic>
        <p:nvPicPr>
          <p:cNvPr id="3" name="Imagen 2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 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Puerto Pr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íncipe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5" y="1815308"/>
            <a:ext cx="7568902" cy="4170036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 </a:t>
            </a:r>
            <a:r>
              <a:rPr lang="es-ES" sz="20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Sector textil (90 % del PIB)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98" y="1613072"/>
            <a:ext cx="6271033" cy="4718718"/>
          </a:xfrm>
          <a:prstGeom prst="rect">
            <a:avLst/>
          </a:prstGeom>
        </p:spPr>
      </p:pic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3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2800" dirty="0" smtClean="0">
                <a:latin typeface="Adobe Caslon Pro"/>
                <a:cs typeface="Adobe Caslon Pro"/>
              </a:rPr>
              <a:t>10 Postales desde 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Hait</a:t>
            </a:r>
            <a:r>
              <a:rPr lang="es-ES" sz="2800" dirty="0" smtClean="0">
                <a:solidFill>
                  <a:srgbClr val="59330C"/>
                </a:solidFill>
                <a:latin typeface="Adobe Caslon Pro"/>
                <a:cs typeface="Adobe Caslon Pro"/>
              </a:rPr>
              <a:t>í</a:t>
            </a:r>
            <a:r>
              <a:rPr lang="es-ES" sz="2800" dirty="0" smtClean="0">
                <a:latin typeface="Adobe Caslon Pro"/>
                <a:cs typeface="Adobe Caslon Pro"/>
              </a:rPr>
              <a:t>…</a:t>
            </a:r>
            <a:endParaRPr lang="es-ES" sz="28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pic>
        <p:nvPicPr>
          <p:cNvPr id="4" name="Imagen 3" descr="Horizontal Sigl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40" y="97655"/>
            <a:ext cx="1611338" cy="46971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14400" y="1727314"/>
            <a:ext cx="7313613" cy="190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# 3 </a:t>
            </a:r>
            <a:r>
              <a:rPr lang="es-ES" sz="2000" dirty="0" smtClean="0">
                <a:latin typeface="Adobe Caslon Pro"/>
                <a:cs typeface="Adobe Caslon Pro"/>
              </a:rPr>
              <a:t>Es un pa</a:t>
            </a:r>
            <a:r>
              <a:rPr lang="es-ES" sz="2000" dirty="0" smtClean="0">
                <a:latin typeface="Adobe Caslon Pro"/>
                <a:cs typeface="Adobe Caslon Pro"/>
              </a:rPr>
              <a:t>ís referente en la lucha contra la esclavitud. El 98 % de su población procede del África subsahariana y es uno de los primeros que tras la descolonización luchó por la abolición permanente de la esclavitud.</a:t>
            </a:r>
            <a:endParaRPr lang="es-ES" sz="20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66800" y="4129428"/>
            <a:ext cx="7313613" cy="1901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>
                <a:solidFill>
                  <a:srgbClr val="000000"/>
                </a:solidFill>
                <a:latin typeface="Adobe Caslon Pro"/>
                <a:cs typeface="Adobe Caslon Pro"/>
              </a:rPr>
              <a:t># 4 </a:t>
            </a:r>
            <a:r>
              <a:rPr lang="es-ES" sz="2000" dirty="0" smtClean="0">
                <a:latin typeface="Adobe Caslon Pro"/>
                <a:cs typeface="Adobe Caslon Pro"/>
              </a:rPr>
              <a:t>Siendo uno de los pa</a:t>
            </a:r>
            <a:r>
              <a:rPr lang="es-ES" sz="2000" dirty="0" smtClean="0">
                <a:latin typeface="Adobe Caslon Pro"/>
                <a:cs typeface="Adobe Caslon Pro"/>
              </a:rPr>
              <a:t>íses más pobres del mundo (el de peores índices en el continente africano), muestra severos problemas de control de enfermedades y atención a la salud. El VIH/SIDA es una enfermedad común y otras enfermedades infecciosas y bacterianas también.</a:t>
            </a:r>
            <a:endParaRPr lang="es-ES" sz="2000" dirty="0">
              <a:solidFill>
                <a:srgbClr val="59330C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838631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SERCADE">
      <a:dk1>
        <a:srgbClr val="B16517"/>
      </a:dk1>
      <a:lt1>
        <a:srgbClr val="E7C89A"/>
      </a:lt1>
      <a:dk2>
        <a:srgbClr val="7F4F07"/>
      </a:dk2>
      <a:lt2>
        <a:srgbClr val="D0993E"/>
      </a:lt2>
      <a:accent1>
        <a:srgbClr val="D1D1D1"/>
      </a:accent1>
      <a:accent2>
        <a:srgbClr val="A3A3A3"/>
      </a:accent2>
      <a:accent3>
        <a:srgbClr val="757575"/>
      </a:accent3>
      <a:accent4>
        <a:srgbClr val="4C4C4C"/>
      </a:accent4>
      <a:accent5>
        <a:srgbClr val="232323"/>
      </a:accent5>
      <a:accent6>
        <a:srgbClr val="000000"/>
      </a:accent6>
      <a:hlink>
        <a:srgbClr val="4AE735"/>
      </a:hlink>
      <a:folHlink>
        <a:srgbClr val="4BF0CB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449</TotalTime>
  <Words>992</Words>
  <Application>Microsoft Macintosh PowerPoint</Application>
  <PresentationFormat>Presentación en pantalla (4:3)</PresentationFormat>
  <Paragraphs>148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Inkwell</vt:lpstr>
      <vt:lpstr>Apoyo a las fraternidades capuchinas de Haití</vt:lpstr>
      <vt:lpstr>Ubicación de Haití…    El contexto, las fronteras y los principales datos económicos y sociales del país… dónde y porqué…</vt:lpstr>
      <vt:lpstr>Ubicación</vt:lpstr>
      <vt:lpstr>Ubicación</vt:lpstr>
      <vt:lpstr>Ubicación</vt:lpstr>
      <vt:lpstr>10 Postales desde Haití...    10 aspectos del país en el que se ejecuta el proyecto y que pueden acercarnos su realidad, su contexto… 10 trazos que nos harán entender quiénes son y porqué actuamos allá.</vt:lpstr>
      <vt:lpstr>10 Postales desde Haití… Puerto Príncipe</vt:lpstr>
      <vt:lpstr>10 Postales desde Haití… Sector textil (90 % del PIB)</vt:lpstr>
      <vt:lpstr>10 Postales desde Haití…</vt:lpstr>
      <vt:lpstr>10 Postales desde Haití… Deforestación (98 % de la superficie)</vt:lpstr>
      <vt:lpstr>10 Postales desde Haití… Ayuda Oficial al Desarrollo</vt:lpstr>
      <vt:lpstr>10 Postales desde Haití…</vt:lpstr>
      <vt:lpstr>10 Postales desde Haití… Terremoto 2010</vt:lpstr>
      <vt:lpstr>10 Postales desde Haití… Terremoto 2010</vt:lpstr>
      <vt:lpstr>10 Postales desde Haití… Terremoto 2010</vt:lpstr>
      <vt:lpstr>Socio local: Capuchinos de República Dominicana y Haití    Quiénes ejecutan las actividades, los protagonistas y los que trabajan directamente con los verdaderos beneficiarios del proyecto</vt:lpstr>
      <vt:lpstr>Socio local</vt:lpstr>
      <vt:lpstr>Socio local</vt:lpstr>
      <vt:lpstr>Principales datos del proyecto…    En qué consistía el proyecto y qué se ha hecho</vt:lpstr>
      <vt:lpstr>Justificación</vt:lpstr>
      <vt:lpstr>Justificación</vt:lpstr>
      <vt:lpstr>Justificación</vt:lpstr>
      <vt:lpstr>Justificación</vt:lpstr>
      <vt:lpstr>Objetivos y actividades</vt:lpstr>
      <vt:lpstr>Vivienda antes de las obras</vt:lpstr>
      <vt:lpstr>Vivienda antes de las obras</vt:lpstr>
      <vt:lpstr>Vivienda antes de las obras</vt:lpstr>
      <vt:lpstr>Vivienda antes de las obras</vt:lpstr>
      <vt:lpstr>Proceso de rehabilitación</vt:lpstr>
      <vt:lpstr>Rehabilitación</vt:lpstr>
      <vt:lpstr>Rehabilitación</vt:lpstr>
      <vt:lpstr>Rehabilitación</vt:lpstr>
      <vt:lpstr>Rehabilitación</vt:lpstr>
      <vt:lpstr>Rehabilitación</vt:lpstr>
      <vt:lpstr>Estado actual y continuación de obras…</vt:lpstr>
      <vt:lpstr>Estado actual y continuación de obras…</vt:lpstr>
      <vt:lpstr>Estado actual y continuación de obras…</vt:lpstr>
      <vt:lpstr>Presentación de PowerPoint</vt:lpstr>
      <vt:lpstr>Presupuesto previsto inicialmente</vt:lpstr>
      <vt:lpstr>Presupuesto ejecutado finalmente</vt:lpstr>
      <vt:lpstr>Origen de los fondos obtenidos</vt:lpstr>
      <vt:lpstr>Otra documentación</vt:lpstr>
      <vt:lpstr>Presentación de PowerPoint</vt:lpstr>
    </vt:vector>
  </TitlesOfParts>
  <Company>Capuchinos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al agua en Mengo</dc:title>
  <dc:creator>Xabier Parra</dc:creator>
  <cp:lastModifiedBy>Xabier Parra</cp:lastModifiedBy>
  <cp:revision>25</cp:revision>
  <dcterms:created xsi:type="dcterms:W3CDTF">2013-11-11T09:35:26Z</dcterms:created>
  <dcterms:modified xsi:type="dcterms:W3CDTF">2014-01-24T09:27:23Z</dcterms:modified>
</cp:coreProperties>
</file>